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notesMasterIdLst>
    <p:notesMasterId r:id="rId7"/>
  </p:notesMasterIdLst>
  <p:sldIdLst>
    <p:sldId id="818" r:id="rId2"/>
    <p:sldId id="3322" r:id="rId3"/>
    <p:sldId id="3324" r:id="rId4"/>
    <p:sldId id="3321" r:id="rId5"/>
    <p:sldId id="3323" r:id="rId6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60D2CA"/>
    <a:srgbClr val="F2EEE2"/>
    <a:srgbClr val="FFFFCC"/>
    <a:srgbClr val="E8F7FC"/>
    <a:srgbClr val="C5E0B4"/>
    <a:srgbClr val="C55A11"/>
    <a:srgbClr val="FEFF74"/>
    <a:srgbClr val="9FE6FB"/>
    <a:srgbClr val="B9F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216" autoAdjust="0"/>
  </p:normalViewPr>
  <p:slideViewPr>
    <p:cSldViewPr snapToGrid="0">
      <p:cViewPr varScale="1">
        <p:scale>
          <a:sx n="103" d="100"/>
          <a:sy n="103" d="100"/>
        </p:scale>
        <p:origin x="1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5F7FF-1C51-43CE-A6D8-430E1C62C748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828D3-EC9F-42E5-8F97-C530D98D2E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62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95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20377" indent="-277070" defTabSz="93895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8276" indent="-221655" defTabSz="93895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51585" indent="-221655" defTabSz="93895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94896" indent="-221655" defTabSz="938956" eaLnBrk="0" hangingPunct="0"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38209" indent="-221655" defTabSz="93895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881520" indent="-221655" defTabSz="93895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24828" indent="-221655" defTabSz="93895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768136" indent="-221655" defTabSz="938956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1D645A66-A647-4332-9993-1FEBA47C08A4}" type="slidenum">
              <a:rPr lang="zh-TW" altLang="en-US" sz="1200"/>
              <a:pPr eaLnBrk="1" hangingPunct="1"/>
              <a:t>0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380233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229877-68E4-79F3-1C0E-938841E08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0DC0529-5CA0-936A-ABE4-3014E710B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5A4F24-E3E8-BD4D-D029-815F092E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257369-AEF8-91AF-E699-F5EBBF30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6475F2-0CD5-C171-9423-ABEBFAC2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9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354BD0-39CB-A5A7-8E95-75468B76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ABEBF1-0BFA-790A-738E-B7234A6F3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11B471-9823-6325-BCF8-5E4119FF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8B49E0-F1CF-6EC7-D4AF-7A110B4D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B5FD25-6809-78D3-B437-EEDEB7C9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1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C781A81-FCBC-FEBD-4751-6D90DB50D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1BD7388-D6CC-A62F-7D74-D02A301F2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77D530-48E6-FE07-1590-A13A7BAF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A2D971-D03E-54CB-619E-BBD6DDA0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558EE8-9A97-AD77-80A2-697C036E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圓角矩形 2"/>
          <p:cNvSpPr/>
          <p:nvPr userDrawn="1"/>
        </p:nvSpPr>
        <p:spPr>
          <a:xfrm>
            <a:off x="160422" y="144379"/>
            <a:ext cx="8799095" cy="6537158"/>
          </a:xfrm>
          <a:prstGeom prst="roundRect">
            <a:avLst>
              <a:gd name="adj" fmla="val 3217"/>
            </a:avLst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7359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A95140-2FA2-EFF7-32B3-41984336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8C3C1D-1EF8-A695-675F-750998F4F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3F8639-9D29-CD01-0852-70EBEABC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10448A-3697-7C41-74EB-A558143C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BA1618-30DC-43BD-471B-62B98901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676C2D-1A95-CE1A-BECA-458B2856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E7BE03-352B-2E99-E9F5-0833AF1E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9441AD-5B84-B1F3-A924-DD2E7B95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1BFB3D-9416-8692-3707-E8B28315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D65783-B88C-A7D4-91FC-94637890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60CF5D-64E7-B0E5-E972-20FAB08D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2D2E42-31E0-08EC-A0F5-916992D5B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D4DF2D-5C2B-233E-CA8B-9181AEDEF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EC8D35F-0F37-9F5C-5838-6E748041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859687C-ED93-2C01-2AFF-F6FC3174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D5CF0D-523C-2A6C-19BC-6DFAA4FD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2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E020C-B0D7-8AB1-E94C-8FD48DA0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909AD8-24FB-724B-4267-D22271E60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A894FFB-E73D-8F6E-92C9-CEF6E357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C85C0F0-E875-2335-91F4-201AACE67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D30F284-257C-FE5F-CD05-E1A2D8CED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422D2BE-62DF-8B19-7326-DDD5DD68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65D28C7-A09E-5AE5-5CE2-AF0C3AB5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9E9E23E-EC36-F655-22B8-BE81731D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9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E4E445-A1E4-C038-4DE0-2EBA3AF48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BB10827-4594-9AB7-8F20-7C3BBFDF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B8F2FAE-FC9E-7B93-F1D4-2E03989C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363E34-A393-B114-343E-4014BD27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D96C242-A4F1-F62C-5F72-5A861D2C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26733C1-10BB-3AC9-2B88-873B0AFC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8B8A9C-4F17-357C-8DD0-A99A92F7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6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B83BAF-4621-5A00-3861-03647EFF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3F538B-374D-E4E0-DB8C-52E9467A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E6181B8-ADB1-C696-D78F-BB83F9C96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967B4B1-736F-DC87-5CDB-F212D481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5B95875-A3C8-C3CD-0D90-7E8AF54F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2CFB55C-4E29-4283-5FEF-7DE5C7FA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5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07807D-CD3D-820E-9BE7-78F000FC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1D722A1-C4AB-8C8B-379C-57C688026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C500137-2517-1A7C-DB3D-FB2ED2013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D8693D-29C2-2932-6036-4EF21712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B918A8-01D9-8A69-EBE5-26E79907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F3777C-BA11-FAA3-CC5A-71A11806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2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8768120-7F31-618C-FFF5-F9021158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A3DE48-8816-FF40-DBDF-DDE6F216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AC3223-3829-42CD-9DFF-A675FACD5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7B58-87C1-446D-BDA9-B06F4BCF7782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327075-0B93-8B26-167C-36D8E1282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99BC39-3113-1C92-A95C-0490C3C64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4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736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pos="3312" userDrawn="1">
          <p15:clr>
            <a:srgbClr val="F26B43"/>
          </p15:clr>
        </p15:guide>
        <p15:guide id="7" pos="4176" userDrawn="1">
          <p15:clr>
            <a:srgbClr val="F26B43"/>
          </p15:clr>
        </p15:guide>
        <p15:guide id="8" pos="5472" userDrawn="1">
          <p15:clr>
            <a:srgbClr val="F26B43"/>
          </p15:clr>
        </p15:guide>
        <p15:guide id="9" pos="2016" userDrawn="1">
          <p15:clr>
            <a:srgbClr val="F26B43"/>
          </p15:clr>
        </p15:guide>
        <p15:guide id="10" pos="1152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12" pos="1584" userDrawn="1">
          <p15:clr>
            <a:srgbClr val="F26B43"/>
          </p15:clr>
        </p15:guide>
        <p15:guide id="13" pos="3744" userDrawn="1">
          <p15:clr>
            <a:srgbClr val="F26B43"/>
          </p15:clr>
        </p15:guide>
        <p15:guide id="14" pos="5040" userDrawn="1">
          <p15:clr>
            <a:srgbClr val="F26B43"/>
          </p15:clr>
        </p15:guide>
        <p15:guide id="15" pos="720" userDrawn="1">
          <p15:clr>
            <a:srgbClr val="F26B43"/>
          </p15:clr>
        </p15:guide>
        <p15:guide id="16" pos="2448" userDrawn="1">
          <p15:clr>
            <a:srgbClr val="F26B43"/>
          </p15:clr>
        </p15:guide>
        <p15:guide id="17" orient="horz" pos="1008" userDrawn="1">
          <p15:clr>
            <a:srgbClr val="F26B43"/>
          </p15:clr>
        </p15:guide>
        <p15:guide id="18" orient="horz" pos="3888" userDrawn="1">
          <p15:clr>
            <a:srgbClr val="F26B43"/>
          </p15:clr>
        </p15:guide>
        <p15:guide id="19" pos="4608" userDrawn="1">
          <p15:clr>
            <a:srgbClr val="F26B43"/>
          </p15:clr>
        </p15:guide>
        <p15:guide id="20" orient="horz" pos="1584" userDrawn="1">
          <p15:clr>
            <a:srgbClr val="F26B43"/>
          </p15:clr>
        </p15:guide>
        <p15:guide id="21" pos="432" userDrawn="1">
          <p15:clr>
            <a:srgbClr val="F26B43"/>
          </p15:clr>
        </p15:guide>
        <p15:guide id="22" pos="5328" userDrawn="1">
          <p15:clr>
            <a:srgbClr val="F26B43"/>
          </p15:clr>
        </p15:guide>
        <p15:guide id="23" pos="576" userDrawn="1">
          <p15:clr>
            <a:srgbClr val="F26B43"/>
          </p15:clr>
        </p15:guide>
        <p15:guide id="24" pos="51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2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65728" y="2864999"/>
            <a:ext cx="5261430" cy="56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>
              <a:lnSpc>
                <a:spcPts val="3000"/>
              </a:lnSpc>
              <a:spcBef>
                <a:spcPts val="900"/>
              </a:spcBef>
            </a:pPr>
            <a:r>
              <a:rPr lang="zh-TW" altLang="en-US" sz="6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農業水情資訊</a:t>
            </a: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886220CF-8BF5-4E90-829A-762669CB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559" y="4811422"/>
            <a:ext cx="2862318" cy="44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195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113</a:t>
            </a:r>
            <a:r>
              <a:rPr lang="zh-TW" altLang="en-US" sz="195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年</a:t>
            </a:r>
            <a:r>
              <a:rPr lang="en-US" altLang="zh-TW" sz="195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4</a:t>
            </a:r>
            <a:r>
              <a:rPr lang="zh-TW" altLang="en-US" sz="195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月</a:t>
            </a:r>
            <a:r>
              <a:rPr lang="en-US" altLang="zh-TW" sz="195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13</a:t>
            </a:r>
            <a:r>
              <a:rPr lang="zh-TW" altLang="en-US" sz="195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日</a:t>
            </a:r>
          </a:p>
        </p:txBody>
      </p:sp>
      <p:pic>
        <p:nvPicPr>
          <p:cNvPr id="3" name="圖片 2" descr="一張含有 圖形, 字型, 標誌, 螢幕擷取畫面 的圖片&#10;&#10;自動產生的描述">
            <a:extLst>
              <a:ext uri="{FF2B5EF4-FFF2-40B4-BE49-F238E27FC236}">
                <a16:creationId xmlns:a16="http://schemas.microsoft.com/office/drawing/2014/main" id="{3DBC5F3C-69A6-9AB7-BDE4-EAC4167F6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38" y="4098416"/>
            <a:ext cx="2839473" cy="6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6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9C3905E-DBC2-261C-6161-AF5A2474BF1D}"/>
              </a:ext>
            </a:extLst>
          </p:cNvPr>
          <p:cNvSpPr/>
          <p:nvPr/>
        </p:nvSpPr>
        <p:spPr>
          <a:xfrm>
            <a:off x="168000" y="115908"/>
            <a:ext cx="8697326" cy="73600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53C6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031C63-E4E2-2843-C1E9-10F32C879179}"/>
              </a:ext>
            </a:extLst>
          </p:cNvPr>
          <p:cNvSpPr/>
          <p:nvPr/>
        </p:nvSpPr>
        <p:spPr>
          <a:xfrm>
            <a:off x="730173" y="206812"/>
            <a:ext cx="824582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TW" altLang="en-US" sz="3600" b="1" spc="3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壹、全國各縣市降雨量與去年比較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DB7BE04-2230-C309-3B86-97E3F74D9C97}"/>
              </a:ext>
            </a:extLst>
          </p:cNvPr>
          <p:cNvSpPr/>
          <p:nvPr/>
        </p:nvSpPr>
        <p:spPr>
          <a:xfrm>
            <a:off x="168000" y="6699412"/>
            <a:ext cx="8976000" cy="45719"/>
          </a:xfrm>
          <a:prstGeom prst="rect">
            <a:avLst/>
          </a:prstGeom>
          <a:gradFill flip="none" rotWithShape="1">
            <a:gsLst>
              <a:gs pos="0">
                <a:srgbClr val="E4DEAE"/>
              </a:gs>
              <a:gs pos="100000">
                <a:srgbClr val="53C6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971653C-AC23-F629-CBDD-FFE3F552D663}"/>
              </a:ext>
            </a:extLst>
          </p:cNvPr>
          <p:cNvGrpSpPr/>
          <p:nvPr/>
        </p:nvGrpSpPr>
        <p:grpSpPr>
          <a:xfrm>
            <a:off x="8755757" y="6471622"/>
            <a:ext cx="288000" cy="360000"/>
            <a:chOff x="11787170" y="6411412"/>
            <a:chExt cx="288000" cy="360000"/>
          </a:xfrm>
        </p:grpSpPr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5A4C56F6-D8BA-4120-58AE-D310F5112CC1}"/>
                </a:ext>
              </a:extLst>
            </p:cNvPr>
            <p:cNvSpPr/>
            <p:nvPr/>
          </p:nvSpPr>
          <p:spPr>
            <a:xfrm>
              <a:off x="11787170" y="6411412"/>
              <a:ext cx="288000" cy="360000"/>
            </a:xfrm>
            <a:custGeom>
              <a:avLst/>
              <a:gdLst>
                <a:gd name="connsiteX0" fmla="*/ 66612 w 133350"/>
                <a:gd name="connsiteY0" fmla="*/ 34593 h 200025"/>
                <a:gd name="connsiteX1" fmla="*/ 114300 w 133350"/>
                <a:gd name="connsiteY1" fmla="*/ 133350 h 200025"/>
                <a:gd name="connsiteX2" fmla="*/ 66675 w 133350"/>
                <a:gd name="connsiteY2" fmla="*/ 180975 h 200025"/>
                <a:gd name="connsiteX3" fmla="*/ 19050 w 133350"/>
                <a:gd name="connsiteY3" fmla="*/ 133350 h 200025"/>
                <a:gd name="connsiteX4" fmla="*/ 66612 w 133350"/>
                <a:gd name="connsiteY4" fmla="*/ 34593 h 200025"/>
                <a:gd name="connsiteX5" fmla="*/ 66675 w 133350"/>
                <a:gd name="connsiteY5" fmla="*/ 0 h 200025"/>
                <a:gd name="connsiteX6" fmla="*/ 0 w 133350"/>
                <a:gd name="connsiteY6" fmla="*/ 133350 h 200025"/>
                <a:gd name="connsiteX7" fmla="*/ 66675 w 133350"/>
                <a:gd name="connsiteY7" fmla="*/ 200025 h 200025"/>
                <a:gd name="connsiteX8" fmla="*/ 133350 w 133350"/>
                <a:gd name="connsiteY8" fmla="*/ 133350 h 200025"/>
                <a:gd name="connsiteX9" fmla="*/ 66675 w 133350"/>
                <a:gd name="connsiteY9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200025">
                  <a:moveTo>
                    <a:pt x="66612" y="34593"/>
                  </a:moveTo>
                  <a:cubicBezTo>
                    <a:pt x="89875" y="71429"/>
                    <a:pt x="114300" y="116413"/>
                    <a:pt x="114300" y="133350"/>
                  </a:cubicBezTo>
                  <a:cubicBezTo>
                    <a:pt x="114300" y="159652"/>
                    <a:pt x="92977" y="180975"/>
                    <a:pt x="66675" y="180975"/>
                  </a:cubicBezTo>
                  <a:cubicBezTo>
                    <a:pt x="40373" y="180975"/>
                    <a:pt x="19050" y="159652"/>
                    <a:pt x="19050" y="133350"/>
                  </a:cubicBezTo>
                  <a:cubicBezTo>
                    <a:pt x="19050" y="115929"/>
                    <a:pt x="43395" y="71134"/>
                    <a:pt x="66612" y="34593"/>
                  </a:cubicBezTo>
                  <a:close/>
                  <a:moveTo>
                    <a:pt x="66675" y="0"/>
                  </a:moveTo>
                  <a:cubicBezTo>
                    <a:pt x="66675" y="0"/>
                    <a:pt x="0" y="96203"/>
                    <a:pt x="0" y="133350"/>
                  </a:cubicBezTo>
                  <a:cubicBezTo>
                    <a:pt x="0" y="170174"/>
                    <a:pt x="29851" y="200025"/>
                    <a:pt x="66675" y="200025"/>
                  </a:cubicBezTo>
                  <a:cubicBezTo>
                    <a:pt x="103499" y="200025"/>
                    <a:pt x="133350" y="170174"/>
                    <a:pt x="133350" y="133350"/>
                  </a:cubicBezTo>
                  <a:cubicBezTo>
                    <a:pt x="133350" y="97154"/>
                    <a:pt x="66675" y="0"/>
                    <a:pt x="66675" y="0"/>
                  </a:cubicBezTo>
                  <a:close/>
                </a:path>
              </a:pathLst>
            </a:custGeom>
            <a:solidFill>
              <a:srgbClr val="53C6BF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3F76AD8F-2D2F-56E8-3AE4-CDED410B18FA}"/>
                </a:ext>
              </a:extLst>
            </p:cNvPr>
            <p:cNvSpPr/>
            <p:nvPr/>
          </p:nvSpPr>
          <p:spPr>
            <a:xfrm>
              <a:off x="11811620" y="6445451"/>
              <a:ext cx="244642" cy="304800"/>
            </a:xfrm>
            <a:custGeom>
              <a:avLst/>
              <a:gdLst>
                <a:gd name="connsiteX0" fmla="*/ 116306 w 244642"/>
                <a:gd name="connsiteY0" fmla="*/ 0 h 304800"/>
                <a:gd name="connsiteX1" fmla="*/ 20053 w 244642"/>
                <a:gd name="connsiteY1" fmla="*/ 140368 h 304800"/>
                <a:gd name="connsiteX2" fmla="*/ 0 w 244642"/>
                <a:gd name="connsiteY2" fmla="*/ 196516 h 304800"/>
                <a:gd name="connsiteX3" fmla="*/ 4011 w 244642"/>
                <a:gd name="connsiteY3" fmla="*/ 248653 h 304800"/>
                <a:gd name="connsiteX4" fmla="*/ 60158 w 244642"/>
                <a:gd name="connsiteY4" fmla="*/ 288758 h 304800"/>
                <a:gd name="connsiteX5" fmla="*/ 120316 w 244642"/>
                <a:gd name="connsiteY5" fmla="*/ 304800 h 304800"/>
                <a:gd name="connsiteX6" fmla="*/ 168442 w 244642"/>
                <a:gd name="connsiteY6" fmla="*/ 300789 h 304800"/>
                <a:gd name="connsiteX7" fmla="*/ 224590 w 244642"/>
                <a:gd name="connsiteY7" fmla="*/ 260684 h 304800"/>
                <a:gd name="connsiteX8" fmla="*/ 244642 w 244642"/>
                <a:gd name="connsiteY8" fmla="*/ 200526 h 304800"/>
                <a:gd name="connsiteX9" fmla="*/ 212558 w 244642"/>
                <a:gd name="connsiteY9" fmla="*/ 128337 h 304800"/>
                <a:gd name="connsiteX10" fmla="*/ 116306 w 244642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304800">
                  <a:moveTo>
                    <a:pt x="116306" y="0"/>
                  </a:moveTo>
                  <a:lnTo>
                    <a:pt x="20053" y="140368"/>
                  </a:lnTo>
                  <a:lnTo>
                    <a:pt x="0" y="196516"/>
                  </a:lnTo>
                  <a:lnTo>
                    <a:pt x="4011" y="248653"/>
                  </a:lnTo>
                  <a:lnTo>
                    <a:pt x="60158" y="288758"/>
                  </a:lnTo>
                  <a:lnTo>
                    <a:pt x="120316" y="304800"/>
                  </a:lnTo>
                  <a:lnTo>
                    <a:pt x="168442" y="300789"/>
                  </a:lnTo>
                  <a:lnTo>
                    <a:pt x="224590" y="260684"/>
                  </a:lnTo>
                  <a:lnTo>
                    <a:pt x="244642" y="200526"/>
                  </a:lnTo>
                  <a:lnTo>
                    <a:pt x="212558" y="128337"/>
                  </a:lnTo>
                  <a:lnTo>
                    <a:pt x="116306" y="0"/>
                  </a:lnTo>
                  <a:close/>
                </a:path>
              </a:pathLst>
            </a:custGeom>
            <a:solidFill>
              <a:srgbClr val="53C6B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8AD8295-3B1F-12A9-79C5-6346666CA4DA}"/>
                </a:ext>
              </a:extLst>
            </p:cNvPr>
            <p:cNvSpPr txBox="1"/>
            <p:nvPr/>
          </p:nvSpPr>
          <p:spPr>
            <a:xfrm>
              <a:off x="11795625" y="6495871"/>
              <a:ext cx="26093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fld id="{71E845E1-1405-4136-A3D5-E48B16E01BDA}" type="slidenum">
                <a:rPr lang="zh-TW" altLang="en-US" sz="16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pPr algn="ctr"/>
                <a:t>1</a:t>
              </a:fld>
              <a:endParaRPr lang="zh-TW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A1CFAC6A-98C2-FEAB-7E46-1D65BBD4102F}"/>
              </a:ext>
            </a:extLst>
          </p:cNvPr>
          <p:cNvSpPr/>
          <p:nvPr/>
        </p:nvSpPr>
        <p:spPr>
          <a:xfrm>
            <a:off x="348906" y="203913"/>
            <a:ext cx="221251" cy="736005"/>
          </a:xfrm>
          <a:prstGeom prst="rect">
            <a:avLst/>
          </a:prstGeom>
          <a:solidFill>
            <a:srgbClr val="E4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30E8291-C1F4-A5C2-D7EB-7D8B9F6023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5551" y="1513528"/>
            <a:ext cx="3342223" cy="472628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8BF5690-C11B-0154-7483-B9067DD41F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7829" y="1513528"/>
            <a:ext cx="3342223" cy="472628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6719427-E996-FF2D-F96F-52DF250774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8248" y="1484208"/>
            <a:ext cx="3285751" cy="4646424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7A4FC9D-7FF7-8F10-A1FE-247DC9AD3E18}"/>
              </a:ext>
            </a:extLst>
          </p:cNvPr>
          <p:cNvSpPr txBox="1"/>
          <p:nvPr/>
        </p:nvSpPr>
        <p:spPr>
          <a:xfrm>
            <a:off x="535303" y="1019127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去年累積降雨量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 fontAlgn="ctr"/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(111/11/1~112/4/12)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8A0CFEA-C618-A238-0A24-4F37CF90ED6F}"/>
              </a:ext>
            </a:extLst>
          </p:cNvPr>
          <p:cNvSpPr txBox="1"/>
          <p:nvPr/>
        </p:nvSpPr>
        <p:spPr>
          <a:xfrm>
            <a:off x="3416876" y="1019127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今年累積降雨量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 fontAlgn="ctr"/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(112/11/1~113/4/12)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7761A7B-36EF-A49F-CC32-B1962C95BCDB}"/>
              </a:ext>
            </a:extLst>
          </p:cNvPr>
          <p:cNvSpPr txBox="1"/>
          <p:nvPr/>
        </p:nvSpPr>
        <p:spPr>
          <a:xfrm>
            <a:off x="6862621" y="1019126"/>
            <a:ext cx="160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年差異百分比</a:t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(113-112)/112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19F270E-1A7A-ABCC-A807-9B7244B77FEC}"/>
              </a:ext>
            </a:extLst>
          </p:cNvPr>
          <p:cNvSpPr txBox="1"/>
          <p:nvPr/>
        </p:nvSpPr>
        <p:spPr>
          <a:xfrm>
            <a:off x="118855" y="6417581"/>
            <a:ext cx="3971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資料來源：中央氣象署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氣候觀測雨量網格資料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A2CCD99-58AC-45A6-523C-79E056015193}"/>
              </a:ext>
            </a:extLst>
          </p:cNvPr>
          <p:cNvSpPr txBox="1"/>
          <p:nvPr/>
        </p:nvSpPr>
        <p:spPr>
          <a:xfrm>
            <a:off x="2333340" y="3303135"/>
            <a:ext cx="738432" cy="742784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0" bIns="36000" rtlCol="0">
            <a:spAutoFit/>
          </a:bodyPr>
          <a:lstStyle/>
          <a:p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累積降雨量</a:t>
            </a:r>
            <a:r>
              <a:rPr lang="en-US" altLang="zh-TW" sz="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(mm)</a:t>
            </a:r>
            <a:endParaRPr lang="zh-TW" altLang="en-US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BB121A5-DA72-FBC3-ED9A-1924637AA9C6}"/>
              </a:ext>
            </a:extLst>
          </p:cNvPr>
          <p:cNvSpPr txBox="1"/>
          <p:nvPr/>
        </p:nvSpPr>
        <p:spPr>
          <a:xfrm>
            <a:off x="5359714" y="3307751"/>
            <a:ext cx="738432" cy="742784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0" bIns="36000" rtlCol="0">
            <a:spAutoFit/>
          </a:bodyPr>
          <a:lstStyle/>
          <a:p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累積降雨量</a:t>
            </a:r>
            <a:r>
              <a:rPr lang="en-US" altLang="zh-TW" sz="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(mm)</a:t>
            </a:r>
            <a:endParaRPr lang="zh-TW" altLang="en-US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479D837-CF6C-356E-94DE-032142A26DB4}"/>
              </a:ext>
            </a:extLst>
          </p:cNvPr>
          <p:cNvSpPr txBox="1"/>
          <p:nvPr/>
        </p:nvSpPr>
        <p:spPr>
          <a:xfrm>
            <a:off x="8284906" y="3054576"/>
            <a:ext cx="859093" cy="337100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90000" rIns="0" bIns="0" rtlCol="0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累積雨量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差異百分比</a:t>
            </a:r>
            <a:r>
              <a:rPr lang="en-US" altLang="zh-TW" sz="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(%)</a:t>
            </a:r>
            <a:endParaRPr lang="zh-TW" altLang="en-US" sz="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875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9C3905E-DBC2-261C-6161-AF5A2474BF1D}"/>
              </a:ext>
            </a:extLst>
          </p:cNvPr>
          <p:cNvSpPr/>
          <p:nvPr/>
        </p:nvSpPr>
        <p:spPr>
          <a:xfrm>
            <a:off x="168000" y="115908"/>
            <a:ext cx="8697326" cy="73600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53C6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031C63-E4E2-2843-C1E9-10F32C879179}"/>
              </a:ext>
            </a:extLst>
          </p:cNvPr>
          <p:cNvSpPr/>
          <p:nvPr/>
        </p:nvSpPr>
        <p:spPr>
          <a:xfrm>
            <a:off x="730173" y="206812"/>
            <a:ext cx="824582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TW" altLang="en-US" sz="3600" b="1" spc="3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壹、全國各縣市降雨量與去年比較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DB7BE04-2230-C309-3B86-97E3F74D9C97}"/>
              </a:ext>
            </a:extLst>
          </p:cNvPr>
          <p:cNvSpPr/>
          <p:nvPr/>
        </p:nvSpPr>
        <p:spPr>
          <a:xfrm>
            <a:off x="168000" y="6699412"/>
            <a:ext cx="8976000" cy="45719"/>
          </a:xfrm>
          <a:prstGeom prst="rect">
            <a:avLst/>
          </a:prstGeom>
          <a:gradFill flip="none" rotWithShape="1">
            <a:gsLst>
              <a:gs pos="0">
                <a:srgbClr val="E4DEAE"/>
              </a:gs>
              <a:gs pos="100000">
                <a:srgbClr val="53C6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971653C-AC23-F629-CBDD-FFE3F552D663}"/>
              </a:ext>
            </a:extLst>
          </p:cNvPr>
          <p:cNvGrpSpPr/>
          <p:nvPr/>
        </p:nvGrpSpPr>
        <p:grpSpPr>
          <a:xfrm>
            <a:off x="8755757" y="6471622"/>
            <a:ext cx="288000" cy="360000"/>
            <a:chOff x="11787170" y="6411412"/>
            <a:chExt cx="288000" cy="360000"/>
          </a:xfrm>
        </p:grpSpPr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5A4C56F6-D8BA-4120-58AE-D310F5112CC1}"/>
                </a:ext>
              </a:extLst>
            </p:cNvPr>
            <p:cNvSpPr/>
            <p:nvPr/>
          </p:nvSpPr>
          <p:spPr>
            <a:xfrm>
              <a:off x="11787170" y="6411412"/>
              <a:ext cx="288000" cy="360000"/>
            </a:xfrm>
            <a:custGeom>
              <a:avLst/>
              <a:gdLst>
                <a:gd name="connsiteX0" fmla="*/ 66612 w 133350"/>
                <a:gd name="connsiteY0" fmla="*/ 34593 h 200025"/>
                <a:gd name="connsiteX1" fmla="*/ 114300 w 133350"/>
                <a:gd name="connsiteY1" fmla="*/ 133350 h 200025"/>
                <a:gd name="connsiteX2" fmla="*/ 66675 w 133350"/>
                <a:gd name="connsiteY2" fmla="*/ 180975 h 200025"/>
                <a:gd name="connsiteX3" fmla="*/ 19050 w 133350"/>
                <a:gd name="connsiteY3" fmla="*/ 133350 h 200025"/>
                <a:gd name="connsiteX4" fmla="*/ 66612 w 133350"/>
                <a:gd name="connsiteY4" fmla="*/ 34593 h 200025"/>
                <a:gd name="connsiteX5" fmla="*/ 66675 w 133350"/>
                <a:gd name="connsiteY5" fmla="*/ 0 h 200025"/>
                <a:gd name="connsiteX6" fmla="*/ 0 w 133350"/>
                <a:gd name="connsiteY6" fmla="*/ 133350 h 200025"/>
                <a:gd name="connsiteX7" fmla="*/ 66675 w 133350"/>
                <a:gd name="connsiteY7" fmla="*/ 200025 h 200025"/>
                <a:gd name="connsiteX8" fmla="*/ 133350 w 133350"/>
                <a:gd name="connsiteY8" fmla="*/ 133350 h 200025"/>
                <a:gd name="connsiteX9" fmla="*/ 66675 w 133350"/>
                <a:gd name="connsiteY9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200025">
                  <a:moveTo>
                    <a:pt x="66612" y="34593"/>
                  </a:moveTo>
                  <a:cubicBezTo>
                    <a:pt x="89875" y="71429"/>
                    <a:pt x="114300" y="116413"/>
                    <a:pt x="114300" y="133350"/>
                  </a:cubicBezTo>
                  <a:cubicBezTo>
                    <a:pt x="114300" y="159652"/>
                    <a:pt x="92977" y="180975"/>
                    <a:pt x="66675" y="180975"/>
                  </a:cubicBezTo>
                  <a:cubicBezTo>
                    <a:pt x="40373" y="180975"/>
                    <a:pt x="19050" y="159652"/>
                    <a:pt x="19050" y="133350"/>
                  </a:cubicBezTo>
                  <a:cubicBezTo>
                    <a:pt x="19050" y="115929"/>
                    <a:pt x="43395" y="71134"/>
                    <a:pt x="66612" y="34593"/>
                  </a:cubicBezTo>
                  <a:close/>
                  <a:moveTo>
                    <a:pt x="66675" y="0"/>
                  </a:moveTo>
                  <a:cubicBezTo>
                    <a:pt x="66675" y="0"/>
                    <a:pt x="0" y="96203"/>
                    <a:pt x="0" y="133350"/>
                  </a:cubicBezTo>
                  <a:cubicBezTo>
                    <a:pt x="0" y="170174"/>
                    <a:pt x="29851" y="200025"/>
                    <a:pt x="66675" y="200025"/>
                  </a:cubicBezTo>
                  <a:cubicBezTo>
                    <a:pt x="103499" y="200025"/>
                    <a:pt x="133350" y="170174"/>
                    <a:pt x="133350" y="133350"/>
                  </a:cubicBezTo>
                  <a:cubicBezTo>
                    <a:pt x="133350" y="97154"/>
                    <a:pt x="66675" y="0"/>
                    <a:pt x="66675" y="0"/>
                  </a:cubicBezTo>
                  <a:close/>
                </a:path>
              </a:pathLst>
            </a:custGeom>
            <a:solidFill>
              <a:srgbClr val="53C6BF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3F76AD8F-2D2F-56E8-3AE4-CDED410B18FA}"/>
                </a:ext>
              </a:extLst>
            </p:cNvPr>
            <p:cNvSpPr/>
            <p:nvPr/>
          </p:nvSpPr>
          <p:spPr>
            <a:xfrm>
              <a:off x="11811620" y="6445451"/>
              <a:ext cx="244642" cy="304800"/>
            </a:xfrm>
            <a:custGeom>
              <a:avLst/>
              <a:gdLst>
                <a:gd name="connsiteX0" fmla="*/ 116306 w 244642"/>
                <a:gd name="connsiteY0" fmla="*/ 0 h 304800"/>
                <a:gd name="connsiteX1" fmla="*/ 20053 w 244642"/>
                <a:gd name="connsiteY1" fmla="*/ 140368 h 304800"/>
                <a:gd name="connsiteX2" fmla="*/ 0 w 244642"/>
                <a:gd name="connsiteY2" fmla="*/ 196516 h 304800"/>
                <a:gd name="connsiteX3" fmla="*/ 4011 w 244642"/>
                <a:gd name="connsiteY3" fmla="*/ 248653 h 304800"/>
                <a:gd name="connsiteX4" fmla="*/ 60158 w 244642"/>
                <a:gd name="connsiteY4" fmla="*/ 288758 h 304800"/>
                <a:gd name="connsiteX5" fmla="*/ 120316 w 244642"/>
                <a:gd name="connsiteY5" fmla="*/ 304800 h 304800"/>
                <a:gd name="connsiteX6" fmla="*/ 168442 w 244642"/>
                <a:gd name="connsiteY6" fmla="*/ 300789 h 304800"/>
                <a:gd name="connsiteX7" fmla="*/ 224590 w 244642"/>
                <a:gd name="connsiteY7" fmla="*/ 260684 h 304800"/>
                <a:gd name="connsiteX8" fmla="*/ 244642 w 244642"/>
                <a:gd name="connsiteY8" fmla="*/ 200526 h 304800"/>
                <a:gd name="connsiteX9" fmla="*/ 212558 w 244642"/>
                <a:gd name="connsiteY9" fmla="*/ 128337 h 304800"/>
                <a:gd name="connsiteX10" fmla="*/ 116306 w 244642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304800">
                  <a:moveTo>
                    <a:pt x="116306" y="0"/>
                  </a:moveTo>
                  <a:lnTo>
                    <a:pt x="20053" y="140368"/>
                  </a:lnTo>
                  <a:lnTo>
                    <a:pt x="0" y="196516"/>
                  </a:lnTo>
                  <a:lnTo>
                    <a:pt x="4011" y="248653"/>
                  </a:lnTo>
                  <a:lnTo>
                    <a:pt x="60158" y="288758"/>
                  </a:lnTo>
                  <a:lnTo>
                    <a:pt x="120316" y="304800"/>
                  </a:lnTo>
                  <a:lnTo>
                    <a:pt x="168442" y="300789"/>
                  </a:lnTo>
                  <a:lnTo>
                    <a:pt x="224590" y="260684"/>
                  </a:lnTo>
                  <a:lnTo>
                    <a:pt x="244642" y="200526"/>
                  </a:lnTo>
                  <a:lnTo>
                    <a:pt x="212558" y="128337"/>
                  </a:lnTo>
                  <a:lnTo>
                    <a:pt x="116306" y="0"/>
                  </a:lnTo>
                  <a:close/>
                </a:path>
              </a:pathLst>
            </a:custGeom>
            <a:solidFill>
              <a:srgbClr val="53C6B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8AD8295-3B1F-12A9-79C5-6346666CA4DA}"/>
                </a:ext>
              </a:extLst>
            </p:cNvPr>
            <p:cNvSpPr txBox="1"/>
            <p:nvPr/>
          </p:nvSpPr>
          <p:spPr>
            <a:xfrm>
              <a:off x="11795625" y="6495871"/>
              <a:ext cx="26093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fld id="{71E845E1-1405-4136-A3D5-E48B16E01BDA}" type="slidenum">
                <a:rPr lang="zh-TW" altLang="en-US" sz="16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pPr algn="ctr"/>
                <a:t>2</a:t>
              </a:fld>
              <a:endParaRPr lang="zh-TW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A1CFAC6A-98C2-FEAB-7E46-1D65BBD4102F}"/>
              </a:ext>
            </a:extLst>
          </p:cNvPr>
          <p:cNvSpPr/>
          <p:nvPr/>
        </p:nvSpPr>
        <p:spPr>
          <a:xfrm>
            <a:off x="348906" y="203913"/>
            <a:ext cx="221251" cy="736005"/>
          </a:xfrm>
          <a:prstGeom prst="rect">
            <a:avLst/>
          </a:prstGeom>
          <a:solidFill>
            <a:srgbClr val="E4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7325CDC-095D-6544-BDFD-962F0A8C0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32773"/>
              </p:ext>
            </p:extLst>
          </p:nvPr>
        </p:nvGraphicFramePr>
        <p:xfrm>
          <a:off x="874166" y="1198510"/>
          <a:ext cx="7317333" cy="5148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9400">
                  <a:extLst>
                    <a:ext uri="{9D8B030D-6E8A-4147-A177-3AD203B41FA5}">
                      <a16:colId xmlns:a16="http://schemas.microsoft.com/office/drawing/2014/main" val="887570439"/>
                    </a:ext>
                  </a:extLst>
                </a:gridCol>
                <a:gridCol w="1109400">
                  <a:extLst>
                    <a:ext uri="{9D8B030D-6E8A-4147-A177-3AD203B41FA5}">
                      <a16:colId xmlns:a16="http://schemas.microsoft.com/office/drawing/2014/main" val="1605614286"/>
                    </a:ext>
                  </a:extLst>
                </a:gridCol>
                <a:gridCol w="1288534">
                  <a:extLst>
                    <a:ext uri="{9D8B030D-6E8A-4147-A177-3AD203B41FA5}">
                      <a16:colId xmlns:a16="http://schemas.microsoft.com/office/drawing/2014/main" val="39812295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55929222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92036837"/>
                    </a:ext>
                  </a:extLst>
                </a:gridCol>
                <a:gridCol w="1257299">
                  <a:extLst>
                    <a:ext uri="{9D8B030D-6E8A-4147-A177-3AD203B41FA5}">
                      <a16:colId xmlns:a16="http://schemas.microsoft.com/office/drawing/2014/main" val="1649616100"/>
                    </a:ext>
                  </a:extLst>
                </a:gridCol>
              </a:tblGrid>
              <a:tr h="30022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區域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縣市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111/11/1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~112/4/12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112/11/1</a:t>
                      </a: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~113/4/12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差異</a:t>
                      </a: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(113-112)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差異百分比</a:t>
                      </a: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(%)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30632"/>
                  </a:ext>
                </a:extLst>
              </a:tr>
              <a:tr h="202276">
                <a:tc rowSpan="6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北區</a:t>
                      </a:r>
                      <a:endParaRPr lang="en-US" altLang="zh-TW" sz="13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基隆市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2,226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-970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-44%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279292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臺北市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-32%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950219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新北市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-514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-41%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178919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-18%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322324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41052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新竹市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696505"/>
                  </a:ext>
                </a:extLst>
              </a:tr>
              <a:tr h="202276">
                <a:tc rowSpan="5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中區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苗栗縣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rgbClr val="2E75B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907727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臺中市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225280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彰化縣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058497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南投縣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5677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雲林縣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341427"/>
                  </a:ext>
                </a:extLst>
              </a:tr>
              <a:tr h="202276">
                <a:tc rowSpan="5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南區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rgbClr val="2E75B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24027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嘉義市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63954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臺南市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rgbClr val="2E75B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+167%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014326"/>
                  </a:ext>
                </a:extLst>
              </a:tr>
              <a:tr h="244729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rgbClr val="2E75B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707354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屏東縣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-54%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71039"/>
                  </a:ext>
                </a:extLst>
              </a:tr>
              <a:tr h="202276">
                <a:tc row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東區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宜蘭縣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-719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-57%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604526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花蓮縣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-44%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825948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臺東縣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867454"/>
                  </a:ext>
                </a:extLst>
              </a:tr>
              <a:tr h="202276">
                <a:tc rowSpan="3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離島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澎湖縣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kern="1200" dirty="0">
                          <a:solidFill>
                            <a:srgbClr val="2E75B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+4%</a:t>
                      </a:r>
                      <a:r>
                        <a:rPr lang="en-US" altLang="zh-TW" sz="1300" b="1" kern="1200" dirty="0">
                          <a:solidFill>
                            <a:srgbClr val="2E75B6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554659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金門縣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-30%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381246"/>
                  </a:ext>
                </a:extLst>
              </a:tr>
              <a:tr h="202276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TW" altLang="en-US" sz="1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9" marR="9009" marT="90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TW" altLang="en-US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連江縣</a:t>
                      </a:r>
                    </a:p>
                  </a:txBody>
                  <a:tcPr marL="9009" marR="9009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-112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-29%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97883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88616CD4-CCA5-0414-0DA2-9CAB258CAB3D}"/>
              </a:ext>
            </a:extLst>
          </p:cNvPr>
          <p:cNvSpPr txBox="1"/>
          <p:nvPr/>
        </p:nvSpPr>
        <p:spPr>
          <a:xfrm>
            <a:off x="7015322" y="888647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mm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866E03A-A9B3-89D3-5A69-90C6933F5701}"/>
              </a:ext>
            </a:extLst>
          </p:cNvPr>
          <p:cNvSpPr txBox="1"/>
          <p:nvPr/>
        </p:nvSpPr>
        <p:spPr>
          <a:xfrm>
            <a:off x="773923" y="6347279"/>
            <a:ext cx="47639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資料來源：中央氣象署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氣候觀測站、氣候觀測雨量網格資料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669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9C3905E-DBC2-261C-6161-AF5A2474BF1D}"/>
              </a:ext>
            </a:extLst>
          </p:cNvPr>
          <p:cNvSpPr/>
          <p:nvPr/>
        </p:nvSpPr>
        <p:spPr>
          <a:xfrm>
            <a:off x="168000" y="115908"/>
            <a:ext cx="8697326" cy="73600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53C6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031C63-E4E2-2843-C1E9-10F32C879179}"/>
              </a:ext>
            </a:extLst>
          </p:cNvPr>
          <p:cNvSpPr/>
          <p:nvPr/>
        </p:nvSpPr>
        <p:spPr>
          <a:xfrm>
            <a:off x="730173" y="206812"/>
            <a:ext cx="1069030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TW" altLang="en-US" sz="3600" b="1" spc="3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貳、目前全國農業水情概要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DB7BE04-2230-C309-3B86-97E3F74D9C97}"/>
              </a:ext>
            </a:extLst>
          </p:cNvPr>
          <p:cNvSpPr/>
          <p:nvPr/>
        </p:nvSpPr>
        <p:spPr>
          <a:xfrm>
            <a:off x="168000" y="6699412"/>
            <a:ext cx="8976000" cy="45719"/>
          </a:xfrm>
          <a:prstGeom prst="rect">
            <a:avLst/>
          </a:prstGeom>
          <a:gradFill flip="none" rotWithShape="1">
            <a:gsLst>
              <a:gs pos="0">
                <a:srgbClr val="E4DEAE"/>
              </a:gs>
              <a:gs pos="100000">
                <a:srgbClr val="53C6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971653C-AC23-F629-CBDD-FFE3F552D663}"/>
              </a:ext>
            </a:extLst>
          </p:cNvPr>
          <p:cNvGrpSpPr/>
          <p:nvPr/>
        </p:nvGrpSpPr>
        <p:grpSpPr>
          <a:xfrm>
            <a:off x="8755757" y="6471622"/>
            <a:ext cx="288000" cy="360000"/>
            <a:chOff x="11787170" y="6411412"/>
            <a:chExt cx="288000" cy="360000"/>
          </a:xfrm>
        </p:grpSpPr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5A4C56F6-D8BA-4120-58AE-D310F5112CC1}"/>
                </a:ext>
              </a:extLst>
            </p:cNvPr>
            <p:cNvSpPr/>
            <p:nvPr/>
          </p:nvSpPr>
          <p:spPr>
            <a:xfrm>
              <a:off x="11787170" y="6411412"/>
              <a:ext cx="288000" cy="360000"/>
            </a:xfrm>
            <a:custGeom>
              <a:avLst/>
              <a:gdLst>
                <a:gd name="connsiteX0" fmla="*/ 66612 w 133350"/>
                <a:gd name="connsiteY0" fmla="*/ 34593 h 200025"/>
                <a:gd name="connsiteX1" fmla="*/ 114300 w 133350"/>
                <a:gd name="connsiteY1" fmla="*/ 133350 h 200025"/>
                <a:gd name="connsiteX2" fmla="*/ 66675 w 133350"/>
                <a:gd name="connsiteY2" fmla="*/ 180975 h 200025"/>
                <a:gd name="connsiteX3" fmla="*/ 19050 w 133350"/>
                <a:gd name="connsiteY3" fmla="*/ 133350 h 200025"/>
                <a:gd name="connsiteX4" fmla="*/ 66612 w 133350"/>
                <a:gd name="connsiteY4" fmla="*/ 34593 h 200025"/>
                <a:gd name="connsiteX5" fmla="*/ 66675 w 133350"/>
                <a:gd name="connsiteY5" fmla="*/ 0 h 200025"/>
                <a:gd name="connsiteX6" fmla="*/ 0 w 133350"/>
                <a:gd name="connsiteY6" fmla="*/ 133350 h 200025"/>
                <a:gd name="connsiteX7" fmla="*/ 66675 w 133350"/>
                <a:gd name="connsiteY7" fmla="*/ 200025 h 200025"/>
                <a:gd name="connsiteX8" fmla="*/ 133350 w 133350"/>
                <a:gd name="connsiteY8" fmla="*/ 133350 h 200025"/>
                <a:gd name="connsiteX9" fmla="*/ 66675 w 133350"/>
                <a:gd name="connsiteY9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200025">
                  <a:moveTo>
                    <a:pt x="66612" y="34593"/>
                  </a:moveTo>
                  <a:cubicBezTo>
                    <a:pt x="89875" y="71429"/>
                    <a:pt x="114300" y="116413"/>
                    <a:pt x="114300" y="133350"/>
                  </a:cubicBezTo>
                  <a:cubicBezTo>
                    <a:pt x="114300" y="159652"/>
                    <a:pt x="92977" y="180975"/>
                    <a:pt x="66675" y="180975"/>
                  </a:cubicBezTo>
                  <a:cubicBezTo>
                    <a:pt x="40373" y="180975"/>
                    <a:pt x="19050" y="159652"/>
                    <a:pt x="19050" y="133350"/>
                  </a:cubicBezTo>
                  <a:cubicBezTo>
                    <a:pt x="19050" y="115929"/>
                    <a:pt x="43395" y="71134"/>
                    <a:pt x="66612" y="34593"/>
                  </a:cubicBezTo>
                  <a:close/>
                  <a:moveTo>
                    <a:pt x="66675" y="0"/>
                  </a:moveTo>
                  <a:cubicBezTo>
                    <a:pt x="66675" y="0"/>
                    <a:pt x="0" y="96203"/>
                    <a:pt x="0" y="133350"/>
                  </a:cubicBezTo>
                  <a:cubicBezTo>
                    <a:pt x="0" y="170174"/>
                    <a:pt x="29851" y="200025"/>
                    <a:pt x="66675" y="200025"/>
                  </a:cubicBezTo>
                  <a:cubicBezTo>
                    <a:pt x="103499" y="200025"/>
                    <a:pt x="133350" y="170174"/>
                    <a:pt x="133350" y="133350"/>
                  </a:cubicBezTo>
                  <a:cubicBezTo>
                    <a:pt x="133350" y="97154"/>
                    <a:pt x="66675" y="0"/>
                    <a:pt x="66675" y="0"/>
                  </a:cubicBezTo>
                  <a:close/>
                </a:path>
              </a:pathLst>
            </a:custGeom>
            <a:solidFill>
              <a:srgbClr val="53C6BF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3F76AD8F-2D2F-56E8-3AE4-CDED410B18FA}"/>
                </a:ext>
              </a:extLst>
            </p:cNvPr>
            <p:cNvSpPr/>
            <p:nvPr/>
          </p:nvSpPr>
          <p:spPr>
            <a:xfrm>
              <a:off x="11811620" y="6445451"/>
              <a:ext cx="244642" cy="304800"/>
            </a:xfrm>
            <a:custGeom>
              <a:avLst/>
              <a:gdLst>
                <a:gd name="connsiteX0" fmla="*/ 116306 w 244642"/>
                <a:gd name="connsiteY0" fmla="*/ 0 h 304800"/>
                <a:gd name="connsiteX1" fmla="*/ 20053 w 244642"/>
                <a:gd name="connsiteY1" fmla="*/ 140368 h 304800"/>
                <a:gd name="connsiteX2" fmla="*/ 0 w 244642"/>
                <a:gd name="connsiteY2" fmla="*/ 196516 h 304800"/>
                <a:gd name="connsiteX3" fmla="*/ 4011 w 244642"/>
                <a:gd name="connsiteY3" fmla="*/ 248653 h 304800"/>
                <a:gd name="connsiteX4" fmla="*/ 60158 w 244642"/>
                <a:gd name="connsiteY4" fmla="*/ 288758 h 304800"/>
                <a:gd name="connsiteX5" fmla="*/ 120316 w 244642"/>
                <a:gd name="connsiteY5" fmla="*/ 304800 h 304800"/>
                <a:gd name="connsiteX6" fmla="*/ 168442 w 244642"/>
                <a:gd name="connsiteY6" fmla="*/ 300789 h 304800"/>
                <a:gd name="connsiteX7" fmla="*/ 224590 w 244642"/>
                <a:gd name="connsiteY7" fmla="*/ 260684 h 304800"/>
                <a:gd name="connsiteX8" fmla="*/ 244642 w 244642"/>
                <a:gd name="connsiteY8" fmla="*/ 200526 h 304800"/>
                <a:gd name="connsiteX9" fmla="*/ 212558 w 244642"/>
                <a:gd name="connsiteY9" fmla="*/ 128337 h 304800"/>
                <a:gd name="connsiteX10" fmla="*/ 116306 w 244642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304800">
                  <a:moveTo>
                    <a:pt x="116306" y="0"/>
                  </a:moveTo>
                  <a:lnTo>
                    <a:pt x="20053" y="140368"/>
                  </a:lnTo>
                  <a:lnTo>
                    <a:pt x="0" y="196516"/>
                  </a:lnTo>
                  <a:lnTo>
                    <a:pt x="4011" y="248653"/>
                  </a:lnTo>
                  <a:lnTo>
                    <a:pt x="60158" y="288758"/>
                  </a:lnTo>
                  <a:lnTo>
                    <a:pt x="120316" y="304800"/>
                  </a:lnTo>
                  <a:lnTo>
                    <a:pt x="168442" y="300789"/>
                  </a:lnTo>
                  <a:lnTo>
                    <a:pt x="224590" y="260684"/>
                  </a:lnTo>
                  <a:lnTo>
                    <a:pt x="244642" y="200526"/>
                  </a:lnTo>
                  <a:lnTo>
                    <a:pt x="212558" y="128337"/>
                  </a:lnTo>
                  <a:lnTo>
                    <a:pt x="116306" y="0"/>
                  </a:lnTo>
                  <a:close/>
                </a:path>
              </a:pathLst>
            </a:custGeom>
            <a:solidFill>
              <a:srgbClr val="53C6B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8AD8295-3B1F-12A9-79C5-6346666CA4DA}"/>
                </a:ext>
              </a:extLst>
            </p:cNvPr>
            <p:cNvSpPr txBox="1"/>
            <p:nvPr/>
          </p:nvSpPr>
          <p:spPr>
            <a:xfrm>
              <a:off x="11795625" y="6495871"/>
              <a:ext cx="26093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fld id="{71E845E1-1405-4136-A3D5-E48B16E01BDA}" type="slidenum">
                <a:rPr lang="zh-TW" altLang="en-US" sz="16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pPr algn="ctr"/>
                <a:t>3</a:t>
              </a:fld>
              <a:endParaRPr lang="zh-TW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A1CFAC6A-98C2-FEAB-7E46-1D65BBD4102F}"/>
              </a:ext>
            </a:extLst>
          </p:cNvPr>
          <p:cNvSpPr/>
          <p:nvPr/>
        </p:nvSpPr>
        <p:spPr>
          <a:xfrm>
            <a:off x="348906" y="203913"/>
            <a:ext cx="221251" cy="736005"/>
          </a:xfrm>
          <a:prstGeom prst="rect">
            <a:avLst/>
          </a:prstGeom>
          <a:solidFill>
            <a:srgbClr val="E4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6804B612-BAFB-87F2-2C7E-18DE1E91C005}"/>
              </a:ext>
            </a:extLst>
          </p:cNvPr>
          <p:cNvGrpSpPr/>
          <p:nvPr/>
        </p:nvGrpSpPr>
        <p:grpSpPr>
          <a:xfrm>
            <a:off x="168000" y="4777044"/>
            <a:ext cx="4390223" cy="1493211"/>
            <a:chOff x="1179934" y="4862512"/>
            <a:chExt cx="4499875" cy="1493211"/>
          </a:xfrm>
        </p:grpSpPr>
        <p:sp>
          <p:nvSpPr>
            <p:cNvPr id="2" name="平行四邊形 1">
              <a:extLst>
                <a:ext uri="{FF2B5EF4-FFF2-40B4-BE49-F238E27FC236}">
                  <a16:creationId xmlns:a16="http://schemas.microsoft.com/office/drawing/2014/main" id="{F3622068-455A-4F54-A93B-2D86D300E030}"/>
                </a:ext>
              </a:extLst>
            </p:cNvPr>
            <p:cNvSpPr/>
            <p:nvPr/>
          </p:nvSpPr>
          <p:spPr>
            <a:xfrm>
              <a:off x="1179934" y="4862512"/>
              <a:ext cx="4499875" cy="1493211"/>
            </a:xfrm>
            <a:prstGeom prst="parallelogram">
              <a:avLst>
                <a:gd name="adj" fmla="val 14730"/>
              </a:avLst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645C8DC0-CC60-4447-868B-257087F59AC0}"/>
                </a:ext>
              </a:extLst>
            </p:cNvPr>
            <p:cNvSpPr txBox="1"/>
            <p:nvPr/>
          </p:nvSpPr>
          <p:spPr>
            <a:xfrm>
              <a:off x="4106146" y="5316465"/>
              <a:ext cx="1299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桃園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9D5CE0E3-8A6A-4C7A-BF33-4EBD7093B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90" y="4954827"/>
              <a:ext cx="3663758" cy="127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SzPct val="100000"/>
                <a:defRPr/>
              </a:pPr>
              <a:r>
                <a:rPr lang="zh-TW" altLang="en-US" sz="2400" b="1" u="sng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農業水情吃緊應變</a:t>
              </a:r>
            </a:p>
            <a:p>
              <a:pPr>
                <a:buClr>
                  <a:srgbClr val="FF0000"/>
                </a:buClr>
                <a:buSzPct val="100000"/>
                <a:defRPr/>
              </a:pPr>
              <a:r>
                <a:rPr lang="zh-TW" altLang="en-US" sz="24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已成立應變小組</a:t>
              </a:r>
              <a:endParaRPr lang="en-US" altLang="zh-TW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buClr>
                  <a:srgbClr val="FF0000"/>
                </a:buClr>
                <a:buSzPct val="100000"/>
                <a:defRPr/>
              </a:pPr>
              <a:r>
                <a:rPr lang="zh-TW" altLang="en-US" sz="24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實施抗旱因應措施</a:t>
              </a:r>
              <a:endParaRPr lang="en-US" altLang="zh-TW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BEC7633-CB02-4AB9-AF0B-CCF2AECA619F}"/>
              </a:ext>
            </a:extLst>
          </p:cNvPr>
          <p:cNvGrpSpPr/>
          <p:nvPr/>
        </p:nvGrpSpPr>
        <p:grpSpPr>
          <a:xfrm>
            <a:off x="189718" y="2904875"/>
            <a:ext cx="4744291" cy="1795026"/>
            <a:chOff x="302684" y="4611579"/>
            <a:chExt cx="5131824" cy="1220270"/>
          </a:xfrm>
        </p:grpSpPr>
        <p:sp>
          <p:nvSpPr>
            <p:cNvPr id="37" name="平行四邊形 36">
              <a:extLst>
                <a:ext uri="{FF2B5EF4-FFF2-40B4-BE49-F238E27FC236}">
                  <a16:creationId xmlns:a16="http://schemas.microsoft.com/office/drawing/2014/main" id="{732F727D-0A62-41C4-9AA4-9A04FF6343D9}"/>
                </a:ext>
              </a:extLst>
            </p:cNvPr>
            <p:cNvSpPr/>
            <p:nvPr/>
          </p:nvSpPr>
          <p:spPr>
            <a:xfrm>
              <a:off x="302684" y="4611579"/>
              <a:ext cx="5029711" cy="1220270"/>
            </a:xfrm>
            <a:prstGeom prst="parallelogram">
              <a:avLst>
                <a:gd name="adj" fmla="val 17737"/>
              </a:avLst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0" name="Text Box 3">
              <a:extLst>
                <a:ext uri="{FF2B5EF4-FFF2-40B4-BE49-F238E27FC236}">
                  <a16:creationId xmlns:a16="http://schemas.microsoft.com/office/drawing/2014/main" id="{A8F556D8-054A-428D-A8AA-B7886F805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908" y="4660083"/>
              <a:ext cx="4662600" cy="868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SzPct val="100000"/>
                <a:defRPr/>
              </a:pPr>
              <a:r>
                <a:rPr lang="zh-TW" altLang="en-US" sz="2400" b="1" u="sng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農業水情審慎調控 </a:t>
              </a:r>
              <a:endParaRPr lang="en-US" altLang="zh-TW" sz="24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buClr>
                  <a:srgbClr val="FF0000"/>
                </a:buClr>
                <a:buSzPct val="100000"/>
                <a:defRPr/>
              </a:pPr>
              <a:r>
                <a:rPr lang="zh-TW" alt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審慎因應，視水情滾動檢討</a:t>
              </a:r>
              <a:endParaRPr lang="en-US" altLang="zh-TW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buClr>
                  <a:srgbClr val="FF0000"/>
                </a:buClr>
                <a:buSzPct val="100000"/>
                <a:defRPr/>
              </a:pP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實施相關防旱措施</a:t>
              </a:r>
              <a:endParaRPr lang="en-US" altLang="zh-TW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5D61AB79-29BF-48FB-822C-CA3C7710D8A9}"/>
                </a:ext>
              </a:extLst>
            </p:cNvPr>
            <p:cNvSpPr txBox="1"/>
            <p:nvPr/>
          </p:nvSpPr>
          <p:spPr>
            <a:xfrm>
              <a:off x="747961" y="5521401"/>
              <a:ext cx="4267720" cy="271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新竹、 苗栗、臺中、南投、高雄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BF397D80-1D0A-4004-AC70-4F21CC517AFD}"/>
              </a:ext>
            </a:extLst>
          </p:cNvPr>
          <p:cNvGrpSpPr/>
          <p:nvPr/>
        </p:nvGrpSpPr>
        <p:grpSpPr>
          <a:xfrm>
            <a:off x="156838" y="1133669"/>
            <a:ext cx="5119837" cy="1689229"/>
            <a:chOff x="6972760" y="2296907"/>
            <a:chExt cx="4761905" cy="1689229"/>
          </a:xfrm>
        </p:grpSpPr>
        <p:sp>
          <p:nvSpPr>
            <p:cNvPr id="53" name="平行四邊形 52">
              <a:extLst>
                <a:ext uri="{FF2B5EF4-FFF2-40B4-BE49-F238E27FC236}">
                  <a16:creationId xmlns:a16="http://schemas.microsoft.com/office/drawing/2014/main" id="{86031611-E8BC-4737-8675-E51C37D12656}"/>
                </a:ext>
              </a:extLst>
            </p:cNvPr>
            <p:cNvSpPr/>
            <p:nvPr/>
          </p:nvSpPr>
          <p:spPr>
            <a:xfrm>
              <a:off x="6972760" y="2296907"/>
              <a:ext cx="4761905" cy="1689229"/>
            </a:xfrm>
            <a:prstGeom prst="parallelogram">
              <a:avLst>
                <a:gd name="adj" fmla="val 25896"/>
              </a:avLst>
            </a:prstGeom>
            <a:solidFill>
              <a:srgbClr val="E8F7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7" name="Text Box 3">
              <a:extLst>
                <a:ext uri="{FF2B5EF4-FFF2-40B4-BE49-F238E27FC236}">
                  <a16:creationId xmlns:a16="http://schemas.microsoft.com/office/drawing/2014/main" id="{5C3A4F16-610A-44D9-8029-8CAE57795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6214" y="2402160"/>
              <a:ext cx="3178168" cy="907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buClr>
                  <a:srgbClr val="FF0000"/>
                </a:buClr>
                <a:buSzPct val="100000"/>
                <a:defRPr/>
              </a:pPr>
              <a:r>
                <a:rPr lang="zh-TW" altLang="en-US" sz="2400" b="1" u="sng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農業水情良好平穩</a:t>
              </a:r>
              <a:endParaRPr lang="en-US" altLang="zh-TW" sz="24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buClr>
                  <a:srgbClr val="FF0000"/>
                </a:buClr>
                <a:buSzPct val="100000"/>
                <a:defRPr/>
              </a:pP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  </a:t>
              </a:r>
              <a:r>
                <a:rPr lang="zh-TW" alt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推估可順利完成灌溉</a:t>
              </a:r>
              <a:endParaRPr lang="en-US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7D870CF8-EC78-4770-A13B-5F544005DCB0}"/>
                </a:ext>
              </a:extLst>
            </p:cNvPr>
            <p:cNvSpPr txBox="1"/>
            <p:nvPr/>
          </p:nvSpPr>
          <p:spPr>
            <a:xfrm>
              <a:off x="7151400" y="3311276"/>
              <a:ext cx="428666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7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宜蘭、臺北、新北、基隆、彰化、雲林、嘉義、臺南、屏東、花蓮、臺東、澎湖、金門、連江</a:t>
              </a: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F8DFAC7E-918D-4A22-8F29-78E03BAD8F73}"/>
              </a:ext>
            </a:extLst>
          </p:cNvPr>
          <p:cNvSpPr/>
          <p:nvPr/>
        </p:nvSpPr>
        <p:spPr>
          <a:xfrm>
            <a:off x="8122855" y="3074901"/>
            <a:ext cx="90199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45DDAA84-DA44-4ADA-87B1-E8255D190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33917"/>
              </p:ext>
            </p:extLst>
          </p:nvPr>
        </p:nvGraphicFramePr>
        <p:xfrm>
          <a:off x="8444869" y="3304932"/>
          <a:ext cx="542778" cy="509974"/>
        </p:xfrm>
        <a:graphic>
          <a:graphicData uri="http://schemas.openxmlformats.org/drawingml/2006/table">
            <a:tbl>
              <a:tblPr/>
              <a:tblGrid>
                <a:gridCol w="542778">
                  <a:extLst>
                    <a:ext uri="{9D8B030D-6E8A-4147-A177-3AD203B41FA5}">
                      <a16:colId xmlns:a16="http://schemas.microsoft.com/office/drawing/2014/main" val="2243137767"/>
                    </a:ext>
                  </a:extLst>
                </a:gridCol>
              </a:tblGrid>
              <a:tr h="169135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良好平穩</a:t>
                      </a:r>
                      <a:endParaRPr lang="en-US" altLang="zh-TW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36350"/>
                  </a:ext>
                </a:extLst>
              </a:tr>
              <a:tr h="180279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審慎調控</a:t>
                      </a:r>
                      <a:endParaRPr lang="en-US" altLang="zh-TW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18490"/>
                  </a:ext>
                </a:extLst>
              </a:tr>
              <a:tr h="160560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吃緊應變</a:t>
                      </a:r>
                      <a:endParaRPr lang="en-US" altLang="zh-TW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106411"/>
                  </a:ext>
                </a:extLst>
              </a:tr>
            </a:tbl>
          </a:graphicData>
        </a:graphic>
      </p:graphicFrame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1A1BAE1D-78B6-444E-B299-DA8F2141F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85145"/>
              </p:ext>
            </p:extLst>
          </p:nvPr>
        </p:nvGraphicFramePr>
        <p:xfrm>
          <a:off x="8362066" y="3109661"/>
          <a:ext cx="423572" cy="170874"/>
        </p:xfrm>
        <a:graphic>
          <a:graphicData uri="http://schemas.openxmlformats.org/drawingml/2006/table">
            <a:tbl>
              <a:tblPr/>
              <a:tblGrid>
                <a:gridCol w="423572">
                  <a:extLst>
                    <a:ext uri="{9D8B030D-6E8A-4147-A177-3AD203B41FA5}">
                      <a16:colId xmlns:a16="http://schemas.microsoft.com/office/drawing/2014/main" val="512331351"/>
                    </a:ext>
                  </a:extLst>
                </a:gridCol>
              </a:tblGrid>
              <a:tr h="170874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600704"/>
                  </a:ext>
                </a:extLst>
              </a:tr>
            </a:tbl>
          </a:graphicData>
        </a:graphic>
      </p:graphicFrame>
      <p:grpSp>
        <p:nvGrpSpPr>
          <p:cNvPr id="11" name="群組 10">
            <a:extLst>
              <a:ext uri="{FF2B5EF4-FFF2-40B4-BE49-F238E27FC236}">
                <a16:creationId xmlns:a16="http://schemas.microsoft.com/office/drawing/2014/main" id="{D5866E33-ACB5-762B-30B0-F5E105B22E15}"/>
              </a:ext>
            </a:extLst>
          </p:cNvPr>
          <p:cNvGrpSpPr/>
          <p:nvPr/>
        </p:nvGrpSpPr>
        <p:grpSpPr>
          <a:xfrm>
            <a:off x="8229679" y="3352200"/>
            <a:ext cx="206320" cy="443456"/>
            <a:chOff x="9855929" y="3384790"/>
            <a:chExt cx="206320" cy="443456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2280462-5293-4BAB-BBD5-DD2E0587BE38}"/>
                </a:ext>
              </a:extLst>
            </p:cNvPr>
            <p:cNvSpPr/>
            <p:nvPr/>
          </p:nvSpPr>
          <p:spPr>
            <a:xfrm flipV="1">
              <a:off x="9855929" y="3554537"/>
              <a:ext cx="206320" cy="101022"/>
            </a:xfrm>
            <a:prstGeom prst="rect">
              <a:avLst/>
            </a:prstGeom>
            <a:solidFill>
              <a:srgbClr val="B9FE8B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66871F58-1CB7-4CFB-9CCF-412204A99274}"/>
                </a:ext>
              </a:extLst>
            </p:cNvPr>
            <p:cNvSpPr/>
            <p:nvPr/>
          </p:nvSpPr>
          <p:spPr>
            <a:xfrm flipV="1">
              <a:off x="9855929" y="3384790"/>
              <a:ext cx="206320" cy="101022"/>
            </a:xfrm>
            <a:prstGeom prst="rect">
              <a:avLst/>
            </a:prstGeom>
            <a:solidFill>
              <a:srgbClr val="9FE6FB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CA6FC79-2CDF-417D-92CA-DEE147AC4879}"/>
                </a:ext>
              </a:extLst>
            </p:cNvPr>
            <p:cNvSpPr/>
            <p:nvPr/>
          </p:nvSpPr>
          <p:spPr>
            <a:xfrm flipV="1">
              <a:off x="9855929" y="3727224"/>
              <a:ext cx="206320" cy="101022"/>
            </a:xfrm>
            <a:prstGeom prst="rect">
              <a:avLst/>
            </a:prstGeom>
            <a:solidFill>
              <a:srgbClr val="FEFF74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CE2EA522-691B-907E-9A8D-F58477E99D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497" y="942952"/>
            <a:ext cx="3888333" cy="54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9C3905E-DBC2-261C-6161-AF5A2474BF1D}"/>
              </a:ext>
            </a:extLst>
          </p:cNvPr>
          <p:cNvSpPr/>
          <p:nvPr/>
        </p:nvSpPr>
        <p:spPr>
          <a:xfrm>
            <a:off x="168000" y="115908"/>
            <a:ext cx="8697326" cy="73600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53C6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031C63-E4E2-2843-C1E9-10F32C879179}"/>
              </a:ext>
            </a:extLst>
          </p:cNvPr>
          <p:cNvSpPr/>
          <p:nvPr/>
        </p:nvSpPr>
        <p:spPr>
          <a:xfrm>
            <a:off x="730173" y="206812"/>
            <a:ext cx="806492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TW" altLang="en-US" sz="3600" b="1" spc="35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參、未來各地降雨趨勢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DB7BE04-2230-C309-3B86-97E3F74D9C97}"/>
              </a:ext>
            </a:extLst>
          </p:cNvPr>
          <p:cNvSpPr/>
          <p:nvPr/>
        </p:nvSpPr>
        <p:spPr>
          <a:xfrm>
            <a:off x="168000" y="6699412"/>
            <a:ext cx="8976000" cy="45719"/>
          </a:xfrm>
          <a:prstGeom prst="rect">
            <a:avLst/>
          </a:prstGeom>
          <a:gradFill flip="none" rotWithShape="1">
            <a:gsLst>
              <a:gs pos="0">
                <a:srgbClr val="E4DEAE"/>
              </a:gs>
              <a:gs pos="100000">
                <a:srgbClr val="53C6B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971653C-AC23-F629-CBDD-FFE3F552D663}"/>
              </a:ext>
            </a:extLst>
          </p:cNvPr>
          <p:cNvGrpSpPr/>
          <p:nvPr/>
        </p:nvGrpSpPr>
        <p:grpSpPr>
          <a:xfrm>
            <a:off x="8755757" y="6471622"/>
            <a:ext cx="288000" cy="360000"/>
            <a:chOff x="11787170" y="6411412"/>
            <a:chExt cx="288000" cy="360000"/>
          </a:xfrm>
        </p:grpSpPr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5A4C56F6-D8BA-4120-58AE-D310F5112CC1}"/>
                </a:ext>
              </a:extLst>
            </p:cNvPr>
            <p:cNvSpPr/>
            <p:nvPr/>
          </p:nvSpPr>
          <p:spPr>
            <a:xfrm>
              <a:off x="11787170" y="6411412"/>
              <a:ext cx="288000" cy="360000"/>
            </a:xfrm>
            <a:custGeom>
              <a:avLst/>
              <a:gdLst>
                <a:gd name="connsiteX0" fmla="*/ 66612 w 133350"/>
                <a:gd name="connsiteY0" fmla="*/ 34593 h 200025"/>
                <a:gd name="connsiteX1" fmla="*/ 114300 w 133350"/>
                <a:gd name="connsiteY1" fmla="*/ 133350 h 200025"/>
                <a:gd name="connsiteX2" fmla="*/ 66675 w 133350"/>
                <a:gd name="connsiteY2" fmla="*/ 180975 h 200025"/>
                <a:gd name="connsiteX3" fmla="*/ 19050 w 133350"/>
                <a:gd name="connsiteY3" fmla="*/ 133350 h 200025"/>
                <a:gd name="connsiteX4" fmla="*/ 66612 w 133350"/>
                <a:gd name="connsiteY4" fmla="*/ 34593 h 200025"/>
                <a:gd name="connsiteX5" fmla="*/ 66675 w 133350"/>
                <a:gd name="connsiteY5" fmla="*/ 0 h 200025"/>
                <a:gd name="connsiteX6" fmla="*/ 0 w 133350"/>
                <a:gd name="connsiteY6" fmla="*/ 133350 h 200025"/>
                <a:gd name="connsiteX7" fmla="*/ 66675 w 133350"/>
                <a:gd name="connsiteY7" fmla="*/ 200025 h 200025"/>
                <a:gd name="connsiteX8" fmla="*/ 133350 w 133350"/>
                <a:gd name="connsiteY8" fmla="*/ 133350 h 200025"/>
                <a:gd name="connsiteX9" fmla="*/ 66675 w 133350"/>
                <a:gd name="connsiteY9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200025">
                  <a:moveTo>
                    <a:pt x="66612" y="34593"/>
                  </a:moveTo>
                  <a:cubicBezTo>
                    <a:pt x="89875" y="71429"/>
                    <a:pt x="114300" y="116413"/>
                    <a:pt x="114300" y="133350"/>
                  </a:cubicBezTo>
                  <a:cubicBezTo>
                    <a:pt x="114300" y="159652"/>
                    <a:pt x="92977" y="180975"/>
                    <a:pt x="66675" y="180975"/>
                  </a:cubicBezTo>
                  <a:cubicBezTo>
                    <a:pt x="40373" y="180975"/>
                    <a:pt x="19050" y="159652"/>
                    <a:pt x="19050" y="133350"/>
                  </a:cubicBezTo>
                  <a:cubicBezTo>
                    <a:pt x="19050" y="115929"/>
                    <a:pt x="43395" y="71134"/>
                    <a:pt x="66612" y="34593"/>
                  </a:cubicBezTo>
                  <a:close/>
                  <a:moveTo>
                    <a:pt x="66675" y="0"/>
                  </a:moveTo>
                  <a:cubicBezTo>
                    <a:pt x="66675" y="0"/>
                    <a:pt x="0" y="96203"/>
                    <a:pt x="0" y="133350"/>
                  </a:cubicBezTo>
                  <a:cubicBezTo>
                    <a:pt x="0" y="170174"/>
                    <a:pt x="29851" y="200025"/>
                    <a:pt x="66675" y="200025"/>
                  </a:cubicBezTo>
                  <a:cubicBezTo>
                    <a:pt x="103499" y="200025"/>
                    <a:pt x="133350" y="170174"/>
                    <a:pt x="133350" y="133350"/>
                  </a:cubicBezTo>
                  <a:cubicBezTo>
                    <a:pt x="133350" y="97154"/>
                    <a:pt x="66675" y="0"/>
                    <a:pt x="66675" y="0"/>
                  </a:cubicBezTo>
                  <a:close/>
                </a:path>
              </a:pathLst>
            </a:custGeom>
            <a:solidFill>
              <a:srgbClr val="53C6BF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3F76AD8F-2D2F-56E8-3AE4-CDED410B18FA}"/>
                </a:ext>
              </a:extLst>
            </p:cNvPr>
            <p:cNvSpPr/>
            <p:nvPr/>
          </p:nvSpPr>
          <p:spPr>
            <a:xfrm>
              <a:off x="11811620" y="6445451"/>
              <a:ext cx="244642" cy="304800"/>
            </a:xfrm>
            <a:custGeom>
              <a:avLst/>
              <a:gdLst>
                <a:gd name="connsiteX0" fmla="*/ 116306 w 244642"/>
                <a:gd name="connsiteY0" fmla="*/ 0 h 304800"/>
                <a:gd name="connsiteX1" fmla="*/ 20053 w 244642"/>
                <a:gd name="connsiteY1" fmla="*/ 140368 h 304800"/>
                <a:gd name="connsiteX2" fmla="*/ 0 w 244642"/>
                <a:gd name="connsiteY2" fmla="*/ 196516 h 304800"/>
                <a:gd name="connsiteX3" fmla="*/ 4011 w 244642"/>
                <a:gd name="connsiteY3" fmla="*/ 248653 h 304800"/>
                <a:gd name="connsiteX4" fmla="*/ 60158 w 244642"/>
                <a:gd name="connsiteY4" fmla="*/ 288758 h 304800"/>
                <a:gd name="connsiteX5" fmla="*/ 120316 w 244642"/>
                <a:gd name="connsiteY5" fmla="*/ 304800 h 304800"/>
                <a:gd name="connsiteX6" fmla="*/ 168442 w 244642"/>
                <a:gd name="connsiteY6" fmla="*/ 300789 h 304800"/>
                <a:gd name="connsiteX7" fmla="*/ 224590 w 244642"/>
                <a:gd name="connsiteY7" fmla="*/ 260684 h 304800"/>
                <a:gd name="connsiteX8" fmla="*/ 244642 w 244642"/>
                <a:gd name="connsiteY8" fmla="*/ 200526 h 304800"/>
                <a:gd name="connsiteX9" fmla="*/ 212558 w 244642"/>
                <a:gd name="connsiteY9" fmla="*/ 128337 h 304800"/>
                <a:gd name="connsiteX10" fmla="*/ 116306 w 244642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642" h="304800">
                  <a:moveTo>
                    <a:pt x="116306" y="0"/>
                  </a:moveTo>
                  <a:lnTo>
                    <a:pt x="20053" y="140368"/>
                  </a:lnTo>
                  <a:lnTo>
                    <a:pt x="0" y="196516"/>
                  </a:lnTo>
                  <a:lnTo>
                    <a:pt x="4011" y="248653"/>
                  </a:lnTo>
                  <a:lnTo>
                    <a:pt x="60158" y="288758"/>
                  </a:lnTo>
                  <a:lnTo>
                    <a:pt x="120316" y="304800"/>
                  </a:lnTo>
                  <a:lnTo>
                    <a:pt x="168442" y="300789"/>
                  </a:lnTo>
                  <a:lnTo>
                    <a:pt x="224590" y="260684"/>
                  </a:lnTo>
                  <a:lnTo>
                    <a:pt x="244642" y="200526"/>
                  </a:lnTo>
                  <a:lnTo>
                    <a:pt x="212558" y="128337"/>
                  </a:lnTo>
                  <a:lnTo>
                    <a:pt x="116306" y="0"/>
                  </a:lnTo>
                  <a:close/>
                </a:path>
              </a:pathLst>
            </a:custGeom>
            <a:solidFill>
              <a:srgbClr val="53C6B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8AD8295-3B1F-12A9-79C5-6346666CA4DA}"/>
                </a:ext>
              </a:extLst>
            </p:cNvPr>
            <p:cNvSpPr txBox="1"/>
            <p:nvPr/>
          </p:nvSpPr>
          <p:spPr>
            <a:xfrm>
              <a:off x="11795625" y="6495871"/>
              <a:ext cx="26093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fld id="{71E845E1-1405-4136-A3D5-E48B16E01BDA}" type="slidenum">
                <a:rPr lang="zh-TW" altLang="en-US" sz="16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pPr algn="ctr"/>
                <a:t>4</a:t>
              </a:fld>
              <a:endParaRPr lang="zh-TW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A1CFAC6A-98C2-FEAB-7E46-1D65BBD4102F}"/>
              </a:ext>
            </a:extLst>
          </p:cNvPr>
          <p:cNvSpPr/>
          <p:nvPr/>
        </p:nvSpPr>
        <p:spPr>
          <a:xfrm>
            <a:off x="348906" y="203913"/>
            <a:ext cx="221251" cy="736005"/>
          </a:xfrm>
          <a:prstGeom prst="rect">
            <a:avLst/>
          </a:prstGeom>
          <a:solidFill>
            <a:srgbClr val="E4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BB5634C0-A91B-405E-9DDB-0E0227481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01" y="2801203"/>
            <a:ext cx="986946" cy="3375733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6E45B765-2458-7B55-25E2-9D306C17C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253" y="2801203"/>
            <a:ext cx="986946" cy="3375733"/>
          </a:xfrm>
          <a:prstGeom prst="rect">
            <a:avLst/>
          </a:prstGeom>
        </p:spPr>
      </p:pic>
      <p:sp>
        <p:nvSpPr>
          <p:cNvPr id="34" name="內容版面配置區 2">
            <a:extLst>
              <a:ext uri="{FF2B5EF4-FFF2-40B4-BE49-F238E27FC236}">
                <a16:creationId xmlns:a16="http://schemas.microsoft.com/office/drawing/2014/main" id="{598D9B42-3528-1472-2CA4-B6B7AA26A10D}"/>
              </a:ext>
            </a:extLst>
          </p:cNvPr>
          <p:cNvSpPr txBox="1">
            <a:spLocks/>
          </p:cNvSpPr>
          <p:nvPr/>
        </p:nvSpPr>
        <p:spPr bwMode="auto">
          <a:xfrm>
            <a:off x="265896" y="1047210"/>
            <a:ext cx="8612207" cy="54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19138" indent="-71913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天後預報變動較大、不確定性高，請留意最新預報資訊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617F677-5A71-819C-56A2-ED8EA84A61A5}"/>
              </a:ext>
            </a:extLst>
          </p:cNvPr>
          <p:cNvSpPr txBox="1"/>
          <p:nvPr/>
        </p:nvSpPr>
        <p:spPr>
          <a:xfrm>
            <a:off x="861170" y="6332778"/>
            <a:ext cx="3971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資料來源：中央氣象署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氣候觀測雨量網格資料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ADED39-852A-C8E6-2F7F-491CEE9167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5461" y="1766169"/>
            <a:ext cx="2561202" cy="458389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8E4E8E7-222D-9D47-28D9-1A44B0CFAE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859" y="1808221"/>
            <a:ext cx="2486268" cy="454184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111E938-79CF-805C-B00F-D469092702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5320" y="1766169"/>
            <a:ext cx="1750823" cy="47816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B0B5421-0248-8044-2EF3-114D1DB66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733" y="1766169"/>
            <a:ext cx="1786252" cy="4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79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3304</TotalTime>
  <Words>438</Words>
  <Application>Microsoft Office PowerPoint</Application>
  <PresentationFormat>如螢幕大小 (4:3)</PresentationFormat>
  <Paragraphs>169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Microsoft YaHei</vt:lpstr>
      <vt:lpstr>微軟正黑體</vt:lpstr>
      <vt:lpstr>Aptos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農水署－李元喻</dc:creator>
  <cp:lastModifiedBy>林賢銘</cp:lastModifiedBy>
  <cp:revision>260</cp:revision>
  <cp:lastPrinted>2023-03-29T05:43:40Z</cp:lastPrinted>
  <dcterms:created xsi:type="dcterms:W3CDTF">2023-03-24T04:02:19Z</dcterms:created>
  <dcterms:modified xsi:type="dcterms:W3CDTF">2024-04-13T08:59:55Z</dcterms:modified>
</cp:coreProperties>
</file>